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81" r:id="rId2"/>
    <p:sldId id="292" r:id="rId3"/>
    <p:sldId id="269" r:id="rId4"/>
    <p:sldId id="282" r:id="rId5"/>
    <p:sldId id="285" r:id="rId6"/>
    <p:sldId id="283" r:id="rId7"/>
    <p:sldId id="286" r:id="rId8"/>
    <p:sldId id="270" r:id="rId9"/>
    <p:sldId id="287" r:id="rId10"/>
    <p:sldId id="256" r:id="rId11"/>
    <p:sldId id="257" r:id="rId12"/>
    <p:sldId id="288" r:id="rId13"/>
    <p:sldId id="271" r:id="rId14"/>
    <p:sldId id="289" r:id="rId15"/>
    <p:sldId id="258" r:id="rId16"/>
    <p:sldId id="273" r:id="rId17"/>
    <p:sldId id="272" r:id="rId18"/>
    <p:sldId id="274" r:id="rId19"/>
    <p:sldId id="259" r:id="rId20"/>
    <p:sldId id="275" r:id="rId21"/>
    <p:sldId id="260" r:id="rId22"/>
    <p:sldId id="290" r:id="rId23"/>
    <p:sldId id="276" r:id="rId24"/>
    <p:sldId id="291" r:id="rId25"/>
    <p:sldId id="261" r:id="rId26"/>
    <p:sldId id="262" r:id="rId27"/>
    <p:sldId id="263" r:id="rId28"/>
    <p:sldId id="264" r:id="rId29"/>
    <p:sldId id="265" r:id="rId30"/>
    <p:sldId id="266" r:id="rId31"/>
    <p:sldId id="267" r:id="rId32"/>
    <p:sldId id="268" r:id="rId33"/>
    <p:sldId id="277" r:id="rId34"/>
    <p:sldId id="278" r:id="rId35"/>
    <p:sldId id="279" r:id="rId36"/>
    <p:sldId id="280" r:id="rId37"/>
    <p:sldId id="284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97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104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909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7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988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37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15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971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37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6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520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6EF2B-80FF-4F03-B061-BD9B22B2134C}" type="datetimeFigureOut">
              <a:rPr lang="en-US" smtClean="0"/>
              <a:pPr/>
              <a:t>9/14/2018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C3E9F-64AE-402B-B364-B8A2BD730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81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onlinecourses.science.psu.edu/stat501/sites/onlinecourses.science.psu.edu.stat501/files/data/student_height_weight.txt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295" y="340657"/>
            <a:ext cx="9144000" cy="1029166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Statistics for Data Science</a:t>
            </a:r>
            <a:endParaRPr lang="en-US" sz="4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9184" y="1974943"/>
            <a:ext cx="5150221" cy="416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684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897823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Regression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1256" y="1233714"/>
            <a:ext cx="11698515" cy="5395685"/>
          </a:xfrm>
        </p:spPr>
        <p:txBody>
          <a:bodyPr>
            <a:norm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Simple linear regression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is a statistical method that allows us to summarize and study relationships between two continuous (quantitative) variables:</a:t>
            </a:r>
          </a:p>
          <a:p>
            <a:pPr algn="just">
              <a:buFont typeface="Arial" pitchFamily="34" charset="0"/>
              <a:buChar char="•"/>
            </a:pP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One variable, denoted </a:t>
            </a:r>
            <a:r>
              <a:rPr lang="en-US" sz="22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x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is regarded as the </a:t>
            </a:r>
            <a:r>
              <a:rPr lang="en-US" sz="22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predictor</a:t>
            </a:r>
            <a:r>
              <a:rPr lang="en-US" sz="22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, </a:t>
            </a:r>
            <a:r>
              <a:rPr lang="en-US" sz="22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explanatory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or </a:t>
            </a:r>
            <a:r>
              <a:rPr lang="en-US" sz="22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independent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variable.</a:t>
            </a:r>
          </a:p>
          <a:p>
            <a:pPr algn="just">
              <a:buFont typeface="Arial" pitchFamily="34" charset="0"/>
              <a:buChar char="•"/>
            </a:pP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The other variable, denoted </a:t>
            </a:r>
            <a:r>
              <a:rPr lang="en-US" sz="22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y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is regarded as the </a:t>
            </a: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response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 </a:t>
            </a: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outcome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or </a:t>
            </a: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dependent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variable. Because the other terms are used less frequently today, </a:t>
            </a:r>
            <a:endParaRPr lang="en-US" sz="22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2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we'll 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use the "</a:t>
            </a: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predictor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" and "</a:t>
            </a: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response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" terms to refer to the variables encountered . </a:t>
            </a:r>
          </a:p>
          <a:p>
            <a:pPr algn="just">
              <a:buFont typeface="Arial" pitchFamily="34" charset="0"/>
              <a:buChar char="•"/>
            </a:pPr>
            <a:r>
              <a:rPr lang="en-US" sz="2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Simple 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linear regression gets its adjective "simple," because it concerns the study of only one predictor variable. </a:t>
            </a:r>
            <a:endParaRPr lang="en-US" sz="22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22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 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contrast, multiple linear regression, which we study later in this course, gets its adjective "multiple," because it concerns the study of two or more predictor variables.</a:t>
            </a:r>
          </a:p>
          <a:p>
            <a:pPr algn="just"/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Types of relationships</a:t>
            </a:r>
          </a:p>
          <a:p>
            <a:pPr algn="just">
              <a:buFont typeface="Arial" pitchFamily="34" charset="0"/>
              <a:buChar char="•"/>
            </a:pP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Before proceeding, we must clarify what types of relationships we won't study in this course, namely, </a:t>
            </a: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deterministic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(or </a:t>
            </a: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functional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</a:t>
            </a: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relationships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Here is an example of a deterministic relationship.</a:t>
            </a:r>
          </a:p>
          <a:p>
            <a:pPr algn="l">
              <a:buFont typeface="Arial" pitchFamily="34" charset="0"/>
              <a:buChar char="•"/>
            </a:pPr>
            <a:endParaRPr lang="en-US" sz="22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276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9992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Deterministic or Functional Relationship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586" y="1426028"/>
            <a:ext cx="11012214" cy="4355625"/>
          </a:xfrm>
        </p:spPr>
        <p:txBody>
          <a:bodyPr>
            <a:normAutofit lnSpcReduction="10000"/>
          </a:bodyPr>
          <a:lstStyle/>
          <a:p>
            <a:endParaRPr lang="en-US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en-US" sz="26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Here is an example of a deterministic relationship</a:t>
            </a:r>
            <a:r>
              <a:rPr lang="en-US" sz="26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None/>
            </a:pPr>
            <a:endParaRPr lang="en-US" sz="260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en-US" sz="2600" dirty="0">
                <a:latin typeface="Times New Roman" pitchFamily="18" charset="0"/>
                <a:cs typeface="Times New Roman" pitchFamily="18" charset="0"/>
              </a:rPr>
              <a:t>That is, if you know the temperature in degrees Celsius, you can use this equation to determine the temperature in degrees Fahrenheit </a:t>
            </a:r>
            <a:r>
              <a:rPr lang="en-US" sz="2600" i="1" dirty="0">
                <a:latin typeface="Times New Roman" pitchFamily="18" charset="0"/>
                <a:cs typeface="Times New Roman" pitchFamily="18" charset="0"/>
              </a:rPr>
              <a:t>exactly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None/>
            </a:pPr>
            <a:endParaRPr lang="en-US" sz="2600" b="0" i="0" dirty="0">
              <a:solidFill>
                <a:srgbClr val="00000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en-US" sz="2600" b="0" i="0" dirty="0">
                <a:solidFill>
                  <a:srgbClr val="000000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600" b="0" i="0" dirty="0" smtClean="0">
                <a:solidFill>
                  <a:srgbClr val="000000"/>
                </a:solidFill>
                <a:effectLst/>
                <a:latin typeface="Times New Roman" pitchFamily="18" charset="0"/>
                <a:cs typeface="Times New Roman" pitchFamily="18" charset="0"/>
              </a:rPr>
              <a:t>For </a:t>
            </a:r>
            <a:r>
              <a:rPr lang="en-US" sz="2600" b="0" i="0" dirty="0">
                <a:solidFill>
                  <a:srgbClr val="000000"/>
                </a:solidFill>
                <a:effectLst/>
                <a:latin typeface="Times New Roman" pitchFamily="18" charset="0"/>
                <a:cs typeface="Times New Roman" pitchFamily="18" charset="0"/>
              </a:rPr>
              <a:t>each of these deterministic   </a:t>
            </a:r>
            <a:r>
              <a:rPr lang="en-US" sz="2600" b="0" i="0" dirty="0" smtClean="0">
                <a:solidFill>
                  <a:srgbClr val="000000"/>
                </a:solidFill>
                <a:effectLst/>
                <a:latin typeface="Times New Roman" pitchFamily="18" charset="0"/>
                <a:cs typeface="Times New Roman" pitchFamily="18" charset="0"/>
              </a:rPr>
              <a:t>relationships</a:t>
            </a:r>
            <a:r>
              <a:rPr lang="en-US" sz="26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2600" b="0" i="0" dirty="0" smtClean="0">
              <a:solidFill>
                <a:srgbClr val="00000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endParaRPr lang="en-US" sz="2600" b="0" i="0" dirty="0" smtClean="0">
              <a:solidFill>
                <a:srgbClr val="000000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en-US" sz="26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6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This </a:t>
            </a:r>
            <a:r>
              <a:rPr lang="en-US" sz="2600" b="0" i="0" dirty="0">
                <a:solidFill>
                  <a:srgbClr val="000000"/>
                </a:solidFill>
                <a:effectLst/>
                <a:latin typeface="Times New Roman" pitchFamily="18" charset="0"/>
                <a:cs typeface="Times New Roman" pitchFamily="18" charset="0"/>
              </a:rPr>
              <a:t>equation </a:t>
            </a:r>
            <a:r>
              <a:rPr lang="en-US" sz="2600" b="0" i="1" dirty="0">
                <a:solidFill>
                  <a:srgbClr val="000000"/>
                </a:solidFill>
                <a:effectLst/>
                <a:latin typeface="Times New Roman" pitchFamily="18" charset="0"/>
                <a:cs typeface="Times New Roman" pitchFamily="18" charset="0"/>
              </a:rPr>
              <a:t>exactly</a:t>
            </a:r>
            <a:r>
              <a:rPr lang="en-US" sz="2600" b="0" i="0" dirty="0">
                <a:solidFill>
                  <a:srgbClr val="000000"/>
                </a:solidFill>
                <a:effectLst/>
                <a:latin typeface="Times New Roman" pitchFamily="18" charset="0"/>
                <a:cs typeface="Times New Roman" pitchFamily="18" charset="0"/>
              </a:rPr>
              <a:t> describes </a:t>
            </a:r>
            <a:r>
              <a:rPr lang="en-US" sz="26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the  relationship </a:t>
            </a:r>
            <a:r>
              <a:rPr lang="en-US" sz="26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between </a:t>
            </a:r>
            <a:r>
              <a:rPr lang="en-US" sz="26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the two variables</a:t>
            </a:r>
            <a:r>
              <a:rPr lang="en-US" sz="26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600" dirty="0">
                <a:latin typeface="Times New Roman" pitchFamily="18" charset="0"/>
                <a:cs typeface="Times New Roman" pitchFamily="18" charset="0"/>
              </a:rPr>
            </a:br>
            <a:endParaRPr lang="en-US" sz="2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598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9119" y="242047"/>
            <a:ext cx="7418294" cy="632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044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7410"/>
            <a:ext cx="7660341" cy="1325563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How to do we Calculate Simple Regression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827" y="1597025"/>
            <a:ext cx="8090008" cy="4684032"/>
          </a:xfrm>
        </p:spPr>
        <p:txBody>
          <a:bodyPr>
            <a:normAutofit lnSpcReduction="10000"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Lets assume that you are a small restaurant owner  or a very business minded server/waiter at a nice restaurant.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chemeClr val="accent1"/>
              </a:buClr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Tips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are very important part of a waiter’s pay. Most of the time dollar amount of tip is related to the dollar amount of the total bill.</a:t>
            </a: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Question?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As a waiter or owner, you would like to develop a model that will allow you to make a prediction about what amount of tip to expect for any given bill amount. Therefore, one evening, you collect data for six meals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846781"/>
              </p:ext>
            </p:extLst>
          </p:nvPr>
        </p:nvGraphicFramePr>
        <p:xfrm>
          <a:off x="8780926" y="1181988"/>
          <a:ext cx="2783545" cy="32230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470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43883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30499">
                <a:tc>
                  <a:txBody>
                    <a:bodyPr/>
                    <a:lstStyle/>
                    <a:p>
                      <a:r>
                        <a:rPr lang="en-US" dirty="0"/>
                        <a:t>Meal</a:t>
                      </a:r>
                      <a:r>
                        <a:rPr lang="en-US" baseline="0" dirty="0"/>
                        <a:t> #</a:t>
                      </a:r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Tip amount ($)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304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304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17.00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304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304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8.00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304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14.00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304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219" y="490359"/>
            <a:ext cx="5481323" cy="592388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12542" y="490359"/>
            <a:ext cx="5741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rgbClr val="FF0000"/>
                </a:solidFill>
              </a:rPr>
              <a:t>How might you predict  the tip amount for future meals  showing only this Data?</a:t>
            </a:r>
          </a:p>
          <a:p>
            <a:pPr algn="just"/>
            <a:r>
              <a:rPr lang="en-US" dirty="0">
                <a:solidFill>
                  <a:srgbClr val="FF0000"/>
                </a:solidFill>
              </a:rPr>
              <a:t> Only one variable tip amount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r="26019" b="25659"/>
          <a:stretch/>
        </p:blipFill>
        <p:spPr>
          <a:xfrm>
            <a:off x="610193" y="6311314"/>
            <a:ext cx="3548601" cy="546686"/>
          </a:xfrm>
          <a:prstGeom prst="rect">
            <a:avLst/>
          </a:prstGeom>
          <a:effectLst>
            <a:outerShdw blurRad="50800" dist="50800" dir="5400000" algn="ctr" rotWithShape="0">
              <a:schemeClr val="accent1">
                <a:lumMod val="75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5360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04371" y="365125"/>
            <a:ext cx="4415971" cy="57785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Possible Solution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/>
          <p:cNvPicPr>
            <a:picLocks noGrp="1" noChangeAspect="1" noChangeArrowheads="1"/>
          </p:cNvPicPr>
          <p:nvPr>
            <p:ph idx="4294967295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270171" y="942975"/>
            <a:ext cx="5643923" cy="526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Subtitle 9"/>
          <p:cNvSpPr>
            <a:spLocks noGrp="1"/>
          </p:cNvSpPr>
          <p:nvPr>
            <p:ph type="subTitle" idx="4294967295"/>
          </p:nvPr>
        </p:nvSpPr>
        <p:spPr>
          <a:xfrm>
            <a:off x="147918" y="1471612"/>
            <a:ext cx="6010834" cy="4740275"/>
          </a:xfrm>
        </p:spPr>
        <p:txBody>
          <a:bodyPr>
            <a:noAutofit/>
          </a:bodyPr>
          <a:lstStyle/>
          <a:p>
            <a:pPr marL="457200" indent="-4572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Take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the mean value </a:t>
            </a:r>
            <a:r>
              <a:rPr lang="en-US" sz="2800" dirty="0" err="1">
                <a:latin typeface="Times New Roman" pitchFamily="18" charset="0"/>
                <a:cs typeface="Times New Roman" pitchFamily="18" charset="0"/>
              </a:rPr>
              <a:t>value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of y which is shown as y hat = $10</a:t>
            </a:r>
          </a:p>
          <a:p>
            <a:pPr marL="457200" indent="-4572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Other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linear regression is about two variables but here we have only one variable.</a:t>
            </a:r>
          </a:p>
          <a:p>
            <a:pPr marL="457200" indent="-4572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If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we have only one variable, the best prediction for other values is mean of dependent variable.</a:t>
            </a:r>
          </a:p>
        </p:txBody>
      </p:sp>
    </p:spTree>
    <p:extLst>
      <p:ext uri="{BB962C8B-B14F-4D97-AF65-F5344CB8AC3E}">
        <p14:creationId xmlns:p14="http://schemas.microsoft.com/office/powerpoint/2010/main" val="347230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513" y="132897"/>
            <a:ext cx="6027057" cy="839561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Goodness of Best fit Line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2942" y="1636713"/>
            <a:ext cx="5845629" cy="4372201"/>
          </a:xfrm>
        </p:spPr>
        <p:txBody>
          <a:bodyPr>
            <a:noAutofit/>
          </a:bodyPr>
          <a:lstStyle/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points in this model they don’t fall on $ 10 line, some are above and below it.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shows how this line best fits on these observed data points.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need to calculate the deviation from the mean points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Residuals (errors). Distances between the mean with respect to observed values are called residuals.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84686" y="1404258"/>
            <a:ext cx="5765800" cy="4729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629" y="278392"/>
            <a:ext cx="5744028" cy="575808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Square the Residuals </a:t>
            </a:r>
            <a:r>
              <a:rPr lang="en-US" b="1" dirty="0"/>
              <a:t>(Error)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93915" y="1177471"/>
            <a:ext cx="5907314" cy="5179786"/>
          </a:xfrm>
        </p:spPr>
        <p:txBody>
          <a:bodyPr>
            <a:noAutofit/>
          </a:bodyPr>
          <a:lstStyle/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Why we square them?</a:t>
            </a:r>
          </a:p>
          <a:p>
            <a:pPr marL="457200" indent="-4572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To make them positive</a:t>
            </a:r>
          </a:p>
          <a:p>
            <a:pPr marL="457200" indent="-4572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Emphasize on larger deviations.</a:t>
            </a:r>
          </a:p>
          <a:p>
            <a:pPr marL="457200" indent="-4572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Where the sum of squared errors (SSE) is 120</a:t>
            </a:r>
          </a:p>
          <a:p>
            <a:pPr marL="457200" indent="-4572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The goal of linear regression is to minimize the sum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of square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residuals/errors.</a:t>
            </a:r>
          </a:p>
          <a:p>
            <a:pPr marL="457200" indent="-4572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If our regression model is significant, the regression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line should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fit the data. It will minimize the residuals.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367967" y="591672"/>
            <a:ext cx="5664200" cy="5649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11318489" y="4795024"/>
            <a:ext cx="713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120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59" y="309776"/>
            <a:ext cx="5533571" cy="563789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Bivariate aka two variable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59" y="1122569"/>
            <a:ext cx="6503253" cy="5735431"/>
          </a:xfrm>
        </p:spPr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the value one variable, is a function of other variable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Clr>
                <a:schemeClr val="accent1"/>
              </a:buClr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value of y is function of x; y = f (x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Clr>
                <a:schemeClr val="accent1"/>
              </a:buClr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value of the dependent variable, is a function of independent variable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Clr>
                <a:schemeClr val="accent1"/>
              </a:buClr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regression, the whole idea is to find the best regression line which minimizes the sum of square residuals  (error)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68035" y="591671"/>
            <a:ext cx="5562600" cy="5903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451005"/>
            <a:ext cx="10261601" cy="607332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+mn-ea"/>
                <a:cs typeface="+mn-cs"/>
              </a:rPr>
              <a:t>Some other examples of statistical relationships might include:</a:t>
            </a:r>
            <a:b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+mn-ea"/>
                <a:cs typeface="+mn-cs"/>
              </a:rPr>
            </a:br>
            <a: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2871"/>
            <a:ext cx="1090385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91884" y="1262871"/>
            <a:ext cx="1047931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Height and weight — as height increases, you'd expect weight to increase, but not perfectly</a:t>
            </a:r>
            <a:r>
              <a:rPr lang="en-US" sz="24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</a:p>
          <a:p>
            <a:pPr algn="just">
              <a:buClr>
                <a:schemeClr val="accent1"/>
              </a:buClr>
            </a:pPr>
            <a:endParaRPr lang="en-US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342900" indent="-3429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Alcohol consumed and blood alcohol content — as alcohol consumption increases, you'd expect one's blood alcohol content to increase, but not perfectly</a:t>
            </a:r>
            <a:r>
              <a:rPr lang="en-US" sz="24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</a:p>
          <a:p>
            <a:pPr algn="just">
              <a:buClr>
                <a:schemeClr val="accent1"/>
              </a:buClr>
            </a:pPr>
            <a:endParaRPr lang="en-US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342900" indent="-3429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Vital lung capacity and pack-years of smoking — as amount of smoking increases (as quantified by the number of pack-years of smoking), you'd expect lung function (as quantified by vital lung capacity) to decrease, but not perfectly</a:t>
            </a:r>
            <a:r>
              <a:rPr lang="en-US" sz="24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</a:p>
          <a:p>
            <a:pPr algn="just">
              <a:buClr>
                <a:schemeClr val="accent1"/>
              </a:buClr>
            </a:pPr>
            <a:endParaRPr lang="en-US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342900" indent="-3429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Driving speed and gas mileage — as driving speed increases, you'd expect gas mileage to decrease, but not perfectly.</a:t>
            </a:r>
          </a:p>
        </p:txBody>
      </p:sp>
    </p:spTree>
    <p:extLst>
      <p:ext uri="{BB962C8B-B14F-4D97-AF65-F5344CB8AC3E}">
        <p14:creationId xmlns:p14="http://schemas.microsoft.com/office/powerpoint/2010/main" val="2527710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215282" cy="4351338"/>
          </a:xfrm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Basic Statistics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5072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109686" cy="433161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Algebra of 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114" y="1607911"/>
            <a:ext cx="6758321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regression line is stated: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Slop: intercept form of a line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b ( line equation)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random variable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= slope of the line- rise/run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= y- intercept ( crosses y-axis)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Property: y- intercept is where x = 0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61412" y="1607910"/>
            <a:ext cx="4285129" cy="3554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7261412" y="5497584"/>
            <a:ext cx="19184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y= 2(0) +3</a:t>
            </a:r>
          </a:p>
          <a:p>
            <a:r>
              <a:rPr lang="en-US" dirty="0">
                <a:solidFill>
                  <a:srgbClr val="FF0000"/>
                </a:solidFill>
              </a:rPr>
              <a:t>y=3</a:t>
            </a:r>
          </a:p>
          <a:p>
            <a:r>
              <a:rPr lang="en-US" dirty="0">
                <a:solidFill>
                  <a:srgbClr val="FF0000"/>
                </a:solidFill>
              </a:rPr>
              <a:t>(0,3)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93624" y="5497584"/>
            <a:ext cx="20529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Where x =1,</a:t>
            </a:r>
          </a:p>
          <a:p>
            <a:r>
              <a:rPr lang="en-US" dirty="0">
                <a:solidFill>
                  <a:srgbClr val="FF0000"/>
                </a:solidFill>
              </a:rPr>
              <a:t>y= 2(1) +3</a:t>
            </a:r>
          </a:p>
          <a:p>
            <a:r>
              <a:rPr lang="en-US" dirty="0">
                <a:solidFill>
                  <a:srgbClr val="FF0000"/>
                </a:solidFill>
              </a:rPr>
              <a:t>y=5 (1,5)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495" y="1051782"/>
            <a:ext cx="11605275" cy="53602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Okay, so let's study statistical relationships between one response variable </a:t>
            </a:r>
            <a:r>
              <a:rPr lang="en-US" sz="2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and one predictor variable </a:t>
            </a:r>
            <a:r>
              <a:rPr lang="en-US" sz="2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3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494" y="1587805"/>
            <a:ext cx="11452024" cy="4421110"/>
          </a:xfrm>
        </p:spPr>
        <p:txBody>
          <a:bodyPr>
            <a:noAutofit/>
          </a:bodyPr>
          <a:lstStyle/>
          <a:p>
            <a:pPr algn="just">
              <a:buClr>
                <a:schemeClr val="accent1"/>
              </a:buClr>
            </a:pPr>
            <a:r>
              <a:rPr lang="en-US" sz="24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Since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 are interested in summarizing the trend between two quantitative variables, the natural question arises — "what is the best fitting line?" </a:t>
            </a:r>
            <a:endParaRPr lang="en-US" sz="24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0" indent="0" algn="just">
              <a:buClr>
                <a:schemeClr val="accent1"/>
              </a:buClr>
              <a:buNone/>
            </a:pPr>
            <a:endParaRPr lang="en-US" sz="24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</a:pPr>
            <a:r>
              <a:rPr lang="en-US" sz="24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At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some point in your education, you were probably shown a scatter plot of (</a:t>
            </a:r>
            <a:r>
              <a:rPr lang="en-US" sz="24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x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 </a:t>
            </a:r>
            <a:r>
              <a:rPr lang="en-US" sz="24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y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data and were asked to draw the "most appropriate" line through the data. Even if you weren't, you can try it now on a set of heights (</a:t>
            </a:r>
            <a:r>
              <a:rPr lang="en-US" sz="24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x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and weights (</a:t>
            </a:r>
            <a:r>
              <a:rPr lang="en-US" sz="24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y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of 10 students, (</a:t>
            </a:r>
            <a:r>
              <a:rPr lang="en-US" sz="2400" b="0" i="0" u="none" strike="noStrike" dirty="0">
                <a:solidFill>
                  <a:srgbClr val="004D96"/>
                </a:solidFill>
                <a:effectLst/>
                <a:latin typeface="times new roman" panose="02020603050405020304" pitchFamily="18" charset="0"/>
                <a:hlinkClick r:id="rId2"/>
              </a:rPr>
              <a:t>student_height_weight.txt)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 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 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sz="24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0" indent="0" algn="just">
              <a:buClr>
                <a:schemeClr val="accent1"/>
              </a:buClr>
              <a:buNone/>
            </a:pPr>
            <a:endParaRPr lang="en-US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Looking at the plot below, which line — the solid line or the dashed line — do you think best summarizes the trend between height and weight?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09600" y="1960348"/>
            <a:ext cx="105222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9723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271" y="674406"/>
            <a:ext cx="6450108" cy="5807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956" y="674407"/>
            <a:ext cx="4076844" cy="580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061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190954"/>
            <a:ext cx="10515600" cy="766989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Least Square Method: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571" y="1494972"/>
            <a:ext cx="11499370" cy="2458464"/>
          </a:xfrm>
        </p:spPr>
        <p:txBody>
          <a:bodyPr>
            <a:normAutofit/>
          </a:bodyPr>
          <a:lstStyle/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 Model for Tips for Service we learnt: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Previously we had only tip variable now we have bill amount it means two variables.</a:t>
            </a:r>
          </a:p>
          <a:p>
            <a:pPr algn="just">
              <a:buClr>
                <a:schemeClr val="accent1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Here, we want to know what degree the tip amount can be predicted by bill. So the tip is the dependent, bill is the independent variable.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5875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057" y="103868"/>
            <a:ext cx="10515600" cy="810532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Scatter Plot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80027" y="1335315"/>
            <a:ext cx="8862332" cy="5189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763787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43" y="161926"/>
            <a:ext cx="7594600" cy="723446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 This Data Seems to fall on Line?</a:t>
            </a: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744376" y="885372"/>
            <a:ext cx="10752859" cy="5972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1439111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79502"/>
          </a:xfrm>
        </p:spPr>
        <p:txBody>
          <a:bodyPr>
            <a:norm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What is Best fit Regression Line?</a:t>
            </a: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244987" y="987884"/>
            <a:ext cx="9149589" cy="56684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860103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028" y="1619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Calculation of Intercept and Slope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5265" y="1205099"/>
            <a:ext cx="7477125" cy="5652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0968463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515" y="188687"/>
            <a:ext cx="4590143" cy="696686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Steps for Calculation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1730" y="885373"/>
            <a:ext cx="8294914" cy="5689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42174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0629" y="333829"/>
            <a:ext cx="10751805" cy="943428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What is Statistics</a:t>
            </a:r>
            <a:br>
              <a:rPr lang="en-US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30628" y="1385889"/>
            <a:ext cx="8367911" cy="5305197"/>
          </a:xfrm>
        </p:spPr>
        <p:txBody>
          <a:bodyPr>
            <a:noAutofit/>
          </a:bodyPr>
          <a:lstStyle/>
          <a:p>
            <a:pPr algn="just">
              <a:buClr>
                <a:schemeClr val="accent1"/>
              </a:buClr>
            </a:pPr>
            <a:r>
              <a:rPr lang="en-US" sz="20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Statistics </a:t>
            </a:r>
            <a:r>
              <a:rPr lang="en-US" sz="2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is the study of the collection, analysis, interpretation, presentation, and </a:t>
            </a:r>
            <a:r>
              <a:rPr lang="en-US" sz="2000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organisation</a:t>
            </a:r>
            <a:r>
              <a:rPr lang="en-US" sz="2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of data. </a:t>
            </a:r>
            <a:endParaRPr lang="en-US" sz="2000" dirty="0" smtClean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chemeClr val="accent1"/>
              </a:buClr>
            </a:pPr>
            <a:endParaRPr lang="en-US" sz="2000" dirty="0" smtClean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chemeClr val="accent1"/>
              </a:buClr>
            </a:pPr>
            <a:r>
              <a:rPr lang="en-US" sz="20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Being </a:t>
            </a:r>
            <a:r>
              <a:rPr lang="en-US" sz="2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in the field of Machine Learning </a:t>
            </a:r>
            <a:r>
              <a:rPr lang="en-US" sz="20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or </a:t>
            </a:r>
            <a:r>
              <a:rPr lang="en-US" sz="2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Data Science</a:t>
            </a:r>
            <a:r>
              <a:rPr lang="en-US" sz="20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, statistics concepts are very essentials ingredients to comprehend core Machine Learning Algorithms.</a:t>
            </a:r>
            <a:endParaRPr lang="en-US" sz="200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chemeClr val="accent1"/>
              </a:buClr>
            </a:pPr>
            <a:r>
              <a:rPr lang="en-US" sz="20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In </a:t>
            </a:r>
            <a:r>
              <a:rPr lang="en-US" sz="2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statistics, a </a:t>
            </a:r>
            <a:r>
              <a:rPr lang="en-US" sz="2000" b="1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variable</a:t>
            </a:r>
            <a:r>
              <a:rPr lang="en-US" sz="2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 has two defining characteristics</a:t>
            </a:r>
            <a:r>
              <a:rPr lang="en-US" sz="20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0" indent="0" algn="just">
              <a:buClr>
                <a:schemeClr val="accent1"/>
              </a:buClr>
              <a:buNone/>
            </a:pPr>
            <a:endParaRPr lang="en-US" sz="200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en-US" sz="20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It describes an attribute that describes a person, place, thing, or idea. The value of the variable can "vary" from one entity to another</a:t>
            </a:r>
            <a:r>
              <a:rPr lang="en-US" sz="20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None/>
            </a:pPr>
            <a:endParaRPr lang="en-US" sz="200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a person's </a:t>
            </a:r>
            <a:r>
              <a:rPr lang="en-US" sz="20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hair color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a potential variable, which could have the value of "blond" for one person and "brunette" for another.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8540" y="1879786"/>
            <a:ext cx="3366809" cy="310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641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661" y="278039"/>
            <a:ext cx="3382396" cy="723447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Tabular Results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544636" y="1208317"/>
            <a:ext cx="9050792" cy="5236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2817128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1515" y="103869"/>
            <a:ext cx="10515600" cy="702956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3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Slope calculation</a:t>
            </a: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932411" y="806825"/>
            <a:ext cx="8028444" cy="583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7339865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114" y="116114"/>
            <a:ext cx="4140200" cy="744992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3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-Intercept</a:t>
            </a:r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723343" y="1100249"/>
            <a:ext cx="8567286" cy="5474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626824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543" y="190954"/>
            <a:ext cx="3312886" cy="679904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Line</a:t>
            </a:r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017924" y="1190765"/>
            <a:ext cx="7800975" cy="5198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259" y="108429"/>
            <a:ext cx="2616200" cy="725288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 Plot</a:t>
            </a:r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613861" y="833717"/>
            <a:ext cx="7868433" cy="566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713718" y="1342346"/>
            <a:ext cx="7170510" cy="4993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2143" y="118383"/>
            <a:ext cx="2630714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 Plot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841" y="102162"/>
            <a:ext cx="3429000" cy="583640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Interpretation</a:t>
            </a:r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432170" y="862519"/>
            <a:ext cx="7839075" cy="5834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8543" y="388711"/>
            <a:ext cx="8900886" cy="14110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9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9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217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5" y="499533"/>
            <a:ext cx="10446204" cy="966410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Qualitative vs. Quantitative Variables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60" y="1741393"/>
            <a:ext cx="11062627" cy="3408831"/>
          </a:xfrm>
        </p:spPr>
        <p:txBody>
          <a:bodyPr>
            <a:normAutofit/>
          </a:bodyPr>
          <a:lstStyle/>
          <a:p>
            <a:pPr algn="just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 can be classified as qualitative (aka, categorical) or quantitative (aka, numerical).</a:t>
            </a:r>
          </a:p>
          <a:p>
            <a:pPr algn="just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algebraic equations, quantitative variables are represented by symbols (e.g., x, y, or z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Example: Differentiation between qualitative and quantitative data is shown in right hand side figure.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Clr>
                <a:schemeClr val="accent1"/>
              </a:buClr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Clr>
                <a:schemeClr val="accent1"/>
              </a:buClr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Clr>
                <a:schemeClr val="accent1"/>
              </a:buClr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Clr>
                <a:schemeClr val="accent1"/>
              </a:buClr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Clr>
                <a:schemeClr val="accent1"/>
              </a:buClr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442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05" t="16194" r="10460" b="63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127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Discrete vs. Continuous Variables</a:t>
            </a:r>
            <a:b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3071" y="1435784"/>
            <a:ext cx="11268635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variable can take on any value between its minimum value and its maximum value, it is called a continuous variable; otherwise, it is called a discrete variable.</a:t>
            </a:r>
          </a:p>
          <a:p>
            <a:pPr marL="285750" indent="-28575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examples will clarify the difference between discrete and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continouous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variables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Clr>
                <a:schemeClr val="accent1"/>
              </a:buClr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Suppose the fire department mandates that all fire fighters must weight between 150 and 250 pounds. The weight of a fire fighter would be an example of a continuous variable; since a fire fighter's weight could take on any value between 150 and 250 pounds. 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Suppose we flip a coin and count the number of heads. 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1"/>
              </a:buClr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heads could be any integer value between 0 and plus infinity. However, it could not be any number between 0 and plus infinity. We could not, for example, get 2.3 heads. Therefore, the number of heads must be a discrete variable.</a:t>
            </a:r>
          </a:p>
        </p:txBody>
      </p:sp>
    </p:spTree>
    <p:extLst>
      <p:ext uri="{BB962C8B-B14F-4D97-AF65-F5344CB8AC3E}">
        <p14:creationId xmlns:p14="http://schemas.microsoft.com/office/powerpoint/2010/main" val="4283364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5388" y="265700"/>
            <a:ext cx="8834718" cy="603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96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3607" y="438261"/>
            <a:ext cx="10888099" cy="2594048"/>
          </a:xfrm>
        </p:spPr>
        <p:txBody>
          <a:bodyPr>
            <a:normAutofit fontScale="32500" lnSpcReduction="20000"/>
          </a:bodyPr>
          <a:lstStyle/>
          <a:p>
            <a:pPr marL="0" indent="0" fontAlgn="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6000" b="1" dirty="0" smtClean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Univariate </a:t>
            </a:r>
            <a:r>
              <a:rPr lang="en-US" sz="6000" b="1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vs. Bivariate </a:t>
            </a:r>
            <a:r>
              <a:rPr lang="en-US" sz="6000" b="1" dirty="0" smtClean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Data:</a:t>
            </a:r>
            <a:endParaRPr lang="en-US" sz="6000" b="1" dirty="0">
              <a:solidFill>
                <a:srgbClr val="99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sz="6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Statistical data are often classified according to the number of variables being studied.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Univariate </a:t>
            </a:r>
            <a:r>
              <a:rPr lang="en-US" sz="60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6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When </a:t>
            </a:r>
            <a:r>
              <a:rPr lang="en-US" sz="6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conduct a study that looks at only one variable, we say that we are working with univariate data. </a:t>
            </a:r>
            <a:endParaRPr lang="en-US" sz="60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sz="6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Suppose</a:t>
            </a:r>
            <a:r>
              <a:rPr lang="en-US" sz="6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for example, that we conducted a survey to estimate the average weight of high school students. Since we are only working with one variable (weight), we would be working with </a:t>
            </a:r>
            <a:r>
              <a:rPr lang="en-US" sz="6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univariate</a:t>
            </a:r>
            <a:r>
              <a:rPr lang="en-US" sz="6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data.</a:t>
            </a:r>
          </a:p>
          <a:p>
            <a:pPr>
              <a:lnSpc>
                <a:spcPct val="120000"/>
              </a:lnSpc>
              <a:spcBef>
                <a:spcPts val="0"/>
              </a:spcBef>
              <a:buNone/>
            </a:pPr>
            <a:endParaRPr lang="en-US" sz="7200" dirty="0"/>
          </a:p>
        </p:txBody>
      </p:sp>
      <p:sp>
        <p:nvSpPr>
          <p:cNvPr id="5" name="Rectangle 4"/>
          <p:cNvSpPr/>
          <p:nvPr/>
        </p:nvSpPr>
        <p:spPr>
          <a:xfrm>
            <a:off x="568795" y="2696133"/>
            <a:ext cx="1079397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t"/>
            <a:r>
              <a:rPr lang="en-US" sz="2400" dirty="0">
                <a:solidFill>
                  <a:srgbClr val="99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rgbClr val="99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Bivariate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data: </a:t>
            </a:r>
            <a:r>
              <a:rPr lang="en-US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conduct a study that examines the relationship between two variables, we are working with bivariate data. </a:t>
            </a:r>
            <a:endParaRPr lang="en-US" sz="20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 fontAlgn="t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Suppose 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conducted a study to see if there were a relationship between the height and weight of high school students. Since we are working with two variables (height and weight), we would be working with bivariate data.</a:t>
            </a:r>
          </a:p>
          <a:p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89535" y="1304648"/>
            <a:ext cx="4958681" cy="46389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70" y="1405958"/>
            <a:ext cx="5121147" cy="465866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518" y="1661452"/>
            <a:ext cx="2407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Univariate Data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789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947</TotalTime>
  <Words>1045</Words>
  <Application>Microsoft Office PowerPoint</Application>
  <PresentationFormat>Widescreen</PresentationFormat>
  <Paragraphs>150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Calibri Light</vt:lpstr>
      <vt:lpstr>Times New Roman</vt:lpstr>
      <vt:lpstr>Times New Roman</vt:lpstr>
      <vt:lpstr>Wingdings</vt:lpstr>
      <vt:lpstr>Office Theme</vt:lpstr>
      <vt:lpstr>Statistics for Data Science</vt:lpstr>
      <vt:lpstr>OUTLINE</vt:lpstr>
      <vt:lpstr>What is Statistics </vt:lpstr>
      <vt:lpstr>Qualitative vs. Quantitative Variables </vt:lpstr>
      <vt:lpstr>PowerPoint Presentation</vt:lpstr>
      <vt:lpstr>Discrete vs. Continuous Variables </vt:lpstr>
      <vt:lpstr>PowerPoint Presentation</vt:lpstr>
      <vt:lpstr>PowerPoint Presentation</vt:lpstr>
      <vt:lpstr>PowerPoint Presentation</vt:lpstr>
      <vt:lpstr>Regression</vt:lpstr>
      <vt:lpstr>Deterministic or Functional Relationship</vt:lpstr>
      <vt:lpstr>PowerPoint Presentation</vt:lpstr>
      <vt:lpstr>How to do we Calculate Simple Regression</vt:lpstr>
      <vt:lpstr>PowerPoint Presentation</vt:lpstr>
      <vt:lpstr>Possible Solution</vt:lpstr>
      <vt:lpstr>Goodness of Best fit Line </vt:lpstr>
      <vt:lpstr>Square the Residuals (Error)</vt:lpstr>
      <vt:lpstr>Bivariate aka two variable</vt:lpstr>
      <vt:lpstr>Some other examples of statistical relationships might include:  </vt:lpstr>
      <vt:lpstr>Algebra of Lines</vt:lpstr>
      <vt:lpstr>Okay, so let's study statistical relationships between one response variable y and one predictor variable x!   </vt:lpstr>
      <vt:lpstr>PowerPoint Presentation</vt:lpstr>
      <vt:lpstr>The Least Square Method:</vt:lpstr>
      <vt:lpstr>PowerPoint Presentation</vt:lpstr>
      <vt:lpstr>Scatter Plot</vt:lpstr>
      <vt:lpstr>Does This Data Seems to fall on Line?</vt:lpstr>
      <vt:lpstr>What is Best fit Regression Line?</vt:lpstr>
      <vt:lpstr>Calculation of Intercept and Slope</vt:lpstr>
      <vt:lpstr>Steps for Calculation</vt:lpstr>
      <vt:lpstr>Tabular Results</vt:lpstr>
      <vt:lpstr>B1 Slope calculation</vt:lpstr>
      <vt:lpstr>B0  y -Intercept</vt:lpstr>
      <vt:lpstr>Regression Line</vt:lpstr>
      <vt:lpstr>Scatter Plot</vt:lpstr>
      <vt:lpstr>Scatter Plot</vt:lpstr>
      <vt:lpstr>Interpretation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Kamlesh Kumar</cp:lastModifiedBy>
  <cp:revision>195</cp:revision>
  <dcterms:created xsi:type="dcterms:W3CDTF">2017-02-03T07:55:55Z</dcterms:created>
  <dcterms:modified xsi:type="dcterms:W3CDTF">2018-09-14T07:38:24Z</dcterms:modified>
</cp:coreProperties>
</file>

<file path=docProps/thumbnail.jpeg>
</file>